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8"/>
  </p:notesMasterIdLst>
  <p:sldIdLst>
    <p:sldId id="256" r:id="rId2"/>
    <p:sldId id="298" r:id="rId3"/>
    <p:sldId id="258" r:id="rId4"/>
    <p:sldId id="259" r:id="rId5"/>
    <p:sldId id="261" r:id="rId6"/>
    <p:sldId id="285" r:id="rId7"/>
    <p:sldId id="288" r:id="rId8"/>
    <p:sldId id="289" r:id="rId9"/>
    <p:sldId id="291" r:id="rId10"/>
    <p:sldId id="290" r:id="rId11"/>
    <p:sldId id="263" r:id="rId12"/>
    <p:sldId id="286" r:id="rId13"/>
    <p:sldId id="301" r:id="rId14"/>
    <p:sldId id="293" r:id="rId15"/>
    <p:sldId id="295" r:id="rId16"/>
    <p:sldId id="296" r:id="rId17"/>
    <p:sldId id="297" r:id="rId18"/>
    <p:sldId id="265" r:id="rId19"/>
    <p:sldId id="287" r:id="rId20"/>
    <p:sldId id="299" r:id="rId21"/>
    <p:sldId id="300" r:id="rId22"/>
    <p:sldId id="292" r:id="rId23"/>
    <p:sldId id="303" r:id="rId24"/>
    <p:sldId id="304" r:id="rId25"/>
    <p:sldId id="305" r:id="rId26"/>
    <p:sldId id="278" r:id="rId27"/>
  </p:sldIdLst>
  <p:sldSz cx="9144000" cy="5143500" type="screen16x9"/>
  <p:notesSz cx="6858000" cy="9144000"/>
  <p:embeddedFontLst>
    <p:embeddedFont>
      <p:font typeface="Inria Sans Light" panose="020B0604020202020204" charset="0"/>
      <p:regular r:id="rId29"/>
      <p:bold r:id="rId30"/>
      <p:italic r:id="rId31"/>
      <p:boldItalic r:id="rId32"/>
    </p:embeddedFont>
    <p:embeddedFont>
      <p:font typeface="Saira Semi Condensed" panose="020B0604020202020204" charset="0"/>
      <p:regular r:id="rId33"/>
      <p:bold r:id="rId34"/>
    </p:embeddedFont>
    <p:embeddedFont>
      <p:font typeface="Saira SemiCondensed Medium" panose="020B0604020202020204" charset="0"/>
      <p:regular r:id="rId35"/>
      <p:bold r:id="rId36"/>
    </p:embeddedFont>
    <p:embeddedFont>
      <p:font typeface="Titillium Web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D1D705-1DA6-4816-819C-51B156922E3C}">
  <a:tblStyle styleId="{ADD1D705-1DA6-4816-819C-51B156922E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647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794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495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908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683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039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351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65c1d4c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65c1d4c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446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908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812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44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937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Internetworking</a:t>
            </a:r>
            <a:endParaRPr dirty="0"/>
          </a:p>
        </p:txBody>
      </p:sp>
      <p:grpSp>
        <p:nvGrpSpPr>
          <p:cNvPr id="199" name="Google Shape;199;p12"/>
          <p:cNvGrpSpPr/>
          <p:nvPr/>
        </p:nvGrpSpPr>
        <p:grpSpPr>
          <a:xfrm>
            <a:off x="690071" y="2289511"/>
            <a:ext cx="635183" cy="564280"/>
            <a:chOff x="5292575" y="3681900"/>
            <a:chExt cx="420150" cy="373275"/>
          </a:xfrm>
        </p:grpSpPr>
        <p:sp>
          <p:nvSpPr>
            <p:cNvPr id="200" name="Google Shape;200;p1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229037" y="276059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Packet tracer Design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D617623-E82A-4DE3-B189-FDABBC8EA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29"/>
          <a:stretch/>
        </p:blipFill>
        <p:spPr>
          <a:xfrm>
            <a:off x="331119" y="764381"/>
            <a:ext cx="8234238" cy="422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80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00" y="903285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Devices Used</a:t>
            </a:r>
            <a:endParaRPr dirty="0"/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07850" y="1380144"/>
            <a:ext cx="6415652" cy="3265800"/>
          </a:xfrm>
        </p:spPr>
        <p:txBody>
          <a:bodyPr/>
          <a:lstStyle/>
          <a:p>
            <a:r>
              <a:rPr lang="en-GB" dirty="0"/>
              <a:t>4	Routers</a:t>
            </a:r>
          </a:p>
          <a:p>
            <a:r>
              <a:rPr lang="en-GB" dirty="0"/>
              <a:t>4 	Switches ( 3  48 Port Switches &amp; a 8 Port Switch)</a:t>
            </a:r>
          </a:p>
          <a:p>
            <a:r>
              <a:rPr lang="en-GB" dirty="0"/>
              <a:t>3 	Servers</a:t>
            </a:r>
          </a:p>
          <a:p>
            <a:r>
              <a:rPr lang="en-GB" dirty="0"/>
              <a:t>50	Computers ( 25 computers each for 2 IT labs)</a:t>
            </a:r>
          </a:p>
          <a:p>
            <a:r>
              <a:rPr lang="en-GB" dirty="0"/>
              <a:t>35	Computers (staff)</a:t>
            </a:r>
          </a:p>
          <a:p>
            <a:pPr marL="101600" indent="0">
              <a:buNone/>
            </a:pPr>
            <a:endParaRPr lang="en-GB" dirty="0"/>
          </a:p>
          <a:p>
            <a:pPr marL="101600" indent="0">
              <a:buNone/>
            </a:pPr>
            <a:endParaRPr lang="en-GB" dirty="0"/>
          </a:p>
          <a:p>
            <a:pPr marL="101600" indent="0">
              <a:buNone/>
            </a:pPr>
            <a:endParaRPr lang="en-GB" dirty="0"/>
          </a:p>
          <a:p>
            <a:pPr marL="101600" indent="0">
              <a:buNone/>
            </a:pPr>
            <a:endParaRPr lang="en-GB" dirty="0"/>
          </a:p>
          <a:p>
            <a:pPr marL="101600" indent="0">
              <a:buNone/>
            </a:pPr>
            <a:r>
              <a:rPr lang="en-GB" dirty="0"/>
              <a:t>				</a:t>
            </a:r>
          </a:p>
          <a:p>
            <a:r>
              <a:rPr lang="en-GB" dirty="0"/>
              <a:t>3 	Printers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3C54C-4C63-4A69-A7D1-8907DF2299F1}"/>
              </a:ext>
            </a:extLst>
          </p:cNvPr>
          <p:cNvSpPr txBox="1"/>
          <p:nvPr/>
        </p:nvSpPr>
        <p:spPr>
          <a:xfrm>
            <a:off x="3136105" y="2962912"/>
            <a:ext cx="36290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Inria Sans Light" panose="020B0604020202020204" charset="0"/>
              </a:rPr>
              <a:t>Teachers – 18PCs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Inria Sans Light" panose="020B0604020202020204" charset="0"/>
              </a:rPr>
              <a:t>Marketing &amp; Administration -9 PCs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Inria Sans Light" panose="020B0604020202020204" charset="0"/>
              </a:rPr>
              <a:t>Higher Managers -5 PCs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Inria Sans Light" panose="020B0604020202020204" charset="0"/>
              </a:rPr>
              <a:t>Network Administrators – 3 PCs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Routing Protocol</a:t>
            </a:r>
            <a:endParaRPr dirty="0"/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07761" y="1465869"/>
            <a:ext cx="7221863" cy="3265800"/>
          </a:xfrm>
        </p:spPr>
        <p:txBody>
          <a:bodyPr/>
          <a:lstStyle/>
          <a:p>
            <a:r>
              <a:rPr lang="en-GB" dirty="0"/>
              <a:t>The RIPv2 protocol used in this design because the minimal number of routers are used.</a:t>
            </a:r>
          </a:p>
          <a:p>
            <a:pPr marL="101600" indent="0">
              <a:buNone/>
            </a:pPr>
            <a:endParaRPr lang="en-GB" dirty="0"/>
          </a:p>
          <a:p>
            <a:r>
              <a:rPr lang="en-GB" dirty="0"/>
              <a:t>The Hop-count is considered rather than the Cost (bandwidth).</a:t>
            </a:r>
          </a:p>
          <a:p>
            <a:pPr marL="101600" indent="0">
              <a:buNone/>
            </a:pPr>
            <a:endParaRPr lang="en-GB" dirty="0"/>
          </a:p>
          <a:p>
            <a:r>
              <a:rPr lang="en-GB" dirty="0"/>
              <a:t>It sends triggered updates if the network changes.</a:t>
            </a:r>
          </a:p>
          <a:p>
            <a:pPr marL="10160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45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FC96C-8837-4F9F-806E-02AC6EFF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RIPv1 and RIPv2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2A7EE-CB11-4C98-BAA8-9690E3EA8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774" y="1430150"/>
            <a:ext cx="7174226" cy="3265800"/>
          </a:xfrm>
        </p:spPr>
        <p:txBody>
          <a:bodyPr/>
          <a:lstStyle/>
          <a:p>
            <a:r>
              <a:rPr lang="en-US" dirty="0"/>
              <a:t>This network uses RIPv2 since RIPv1 is outdated.</a:t>
            </a:r>
          </a:p>
          <a:p>
            <a:endParaRPr lang="en-US" dirty="0"/>
          </a:p>
          <a:p>
            <a:r>
              <a:rPr lang="en-US" dirty="0"/>
              <a:t>It is more secure and supports manual route summarization.</a:t>
            </a:r>
          </a:p>
          <a:p>
            <a:endParaRPr lang="en-US" dirty="0"/>
          </a:p>
          <a:p>
            <a:r>
              <a:rPr lang="en-US" dirty="0"/>
              <a:t>Provide trigger updates as wellRIPv2 use Multicast traffic for updates.</a:t>
            </a:r>
          </a:p>
          <a:p>
            <a:endParaRPr lang="en-US" dirty="0"/>
          </a:p>
          <a:p>
            <a:r>
              <a:rPr lang="en-US" dirty="0"/>
              <a:t>It supports for VLSM and discontinuous networks.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F741F-D0F0-4F96-A4FC-1F1A64A40E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6169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43494" y="352989"/>
            <a:ext cx="6728400" cy="351300"/>
          </a:xfrm>
        </p:spPr>
        <p:txBody>
          <a:bodyPr/>
          <a:lstStyle/>
          <a:p>
            <a:r>
              <a:rPr lang="en-GB" dirty="0"/>
              <a:t>Network Verification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32" b="38077"/>
          <a:stretch/>
        </p:blipFill>
        <p:spPr>
          <a:xfrm>
            <a:off x="1840537" y="1297814"/>
            <a:ext cx="5462926" cy="3615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5CB692-FA03-4D6E-8986-8E197D37DD24}"/>
              </a:ext>
            </a:extLst>
          </p:cNvPr>
          <p:cNvSpPr txBox="1"/>
          <p:nvPr/>
        </p:nvSpPr>
        <p:spPr>
          <a:xfrm>
            <a:off x="932775" y="882882"/>
            <a:ext cx="3860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600">
              <a:buClr>
                <a:schemeClr val="accent4"/>
              </a:buClr>
              <a:buSzPct val="100000"/>
            </a:pPr>
            <a:r>
              <a:rPr lang="en-GB" sz="1400" dirty="0">
                <a:solidFill>
                  <a:schemeClr val="tx1"/>
                </a:solidFill>
              </a:rPr>
              <a:t>Ping within the inter-</a:t>
            </a:r>
            <a:r>
              <a:rPr lang="en-GB" dirty="0" err="1">
                <a:solidFill>
                  <a:schemeClr val="tx1"/>
                </a:solidFill>
              </a:rPr>
              <a:t>vL</a:t>
            </a:r>
            <a:r>
              <a:rPr lang="en-GB" sz="1400" dirty="0" err="1">
                <a:solidFill>
                  <a:schemeClr val="tx1"/>
                </a:solidFill>
              </a:rPr>
              <a:t>an</a:t>
            </a:r>
            <a:r>
              <a:rPr lang="en-GB" sz="1400" dirty="0">
                <a:solidFill>
                  <a:schemeClr val="tx1"/>
                </a:solidFill>
              </a:rPr>
              <a:t>(PC T to PC NA)</a:t>
            </a:r>
          </a:p>
        </p:txBody>
      </p:sp>
    </p:spTree>
    <p:extLst>
      <p:ext uri="{BB962C8B-B14F-4D97-AF65-F5344CB8AC3E}">
        <p14:creationId xmlns:p14="http://schemas.microsoft.com/office/powerpoint/2010/main" val="201046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07849" y="260082"/>
            <a:ext cx="6728400" cy="351300"/>
          </a:xfrm>
        </p:spPr>
        <p:txBody>
          <a:bodyPr/>
          <a:lstStyle/>
          <a:p>
            <a:r>
              <a:rPr lang="en-GB" dirty="0"/>
              <a:t>Network Verification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2CB5C-8244-46E9-AF02-9483B90FAF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65" t="-200" r="45083" b="37678"/>
          <a:stretch/>
        </p:blipFill>
        <p:spPr>
          <a:xfrm>
            <a:off x="494901" y="1342894"/>
            <a:ext cx="6974375" cy="3540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A014A4-AB15-4590-8972-962E290624F1}"/>
              </a:ext>
            </a:extLst>
          </p:cNvPr>
          <p:cNvSpPr txBox="1"/>
          <p:nvPr/>
        </p:nvSpPr>
        <p:spPr>
          <a:xfrm>
            <a:off x="1053791" y="886986"/>
            <a:ext cx="3910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Ping  2</a:t>
            </a:r>
            <a:r>
              <a:rPr lang="en-GB" sz="1400" baseline="30000" dirty="0">
                <a:solidFill>
                  <a:schemeClr val="tx1"/>
                </a:solidFill>
              </a:rPr>
              <a:t>nd</a:t>
            </a:r>
            <a:r>
              <a:rPr lang="en-GB" sz="1400" dirty="0">
                <a:solidFill>
                  <a:schemeClr val="tx1"/>
                </a:solidFill>
              </a:rPr>
              <a:t> floor from ground floor(PC T to PC 7).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643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07849" y="260082"/>
            <a:ext cx="6728400" cy="351300"/>
          </a:xfrm>
        </p:spPr>
        <p:txBody>
          <a:bodyPr/>
          <a:lstStyle/>
          <a:p>
            <a:r>
              <a:rPr lang="en-GB" dirty="0"/>
              <a:t>Network Verification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185E08-1B8E-4F31-8AAB-B304E361EE3F}"/>
              </a:ext>
            </a:extLst>
          </p:cNvPr>
          <p:cNvSpPr txBox="1"/>
          <p:nvPr/>
        </p:nvSpPr>
        <p:spPr>
          <a:xfrm>
            <a:off x="1137424" y="892098"/>
            <a:ext cx="3687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Ping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floor from 1</a:t>
            </a:r>
            <a:r>
              <a:rPr lang="en-US" baseline="30000" dirty="0">
                <a:solidFill>
                  <a:schemeClr val="tx1"/>
                </a:solidFill>
              </a:rPr>
              <a:t>st</a:t>
            </a:r>
            <a:r>
              <a:rPr lang="en-US" dirty="0">
                <a:solidFill>
                  <a:schemeClr val="tx1"/>
                </a:solidFill>
              </a:rPr>
              <a:t> floor(PC3 to Server 2).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3D19DBB-6D1B-4CB5-8672-D2F5A9892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786" y="1199875"/>
            <a:ext cx="5442155" cy="386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89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07849" y="260082"/>
            <a:ext cx="6728400" cy="351300"/>
          </a:xfrm>
        </p:spPr>
        <p:txBody>
          <a:bodyPr/>
          <a:lstStyle/>
          <a:p>
            <a:r>
              <a:rPr lang="en-GB" dirty="0"/>
              <a:t>Network Verification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EE65D-9B58-446D-B5A3-A70C6A4D69A8}"/>
              </a:ext>
            </a:extLst>
          </p:cNvPr>
          <p:cNvSpPr txBox="1"/>
          <p:nvPr/>
        </p:nvSpPr>
        <p:spPr>
          <a:xfrm>
            <a:off x="1106129" y="884903"/>
            <a:ext cx="4557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Ping ground floor from 1</a:t>
            </a:r>
            <a:r>
              <a:rPr lang="en-GB" sz="1400" baseline="30000" dirty="0">
                <a:solidFill>
                  <a:schemeClr val="tx1"/>
                </a:solidFill>
              </a:rPr>
              <a:t>st</a:t>
            </a:r>
            <a:r>
              <a:rPr lang="en-GB" sz="1400" dirty="0">
                <a:solidFill>
                  <a:schemeClr val="tx1"/>
                </a:solidFill>
              </a:rPr>
              <a:t> floor(PC 3 to Printer1 ).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31ABB69-E360-4548-ABF0-67DD35E02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106" y="1201994"/>
            <a:ext cx="5372100" cy="38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60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>
            <a:spLocks noGrp="1"/>
          </p:cNvSpPr>
          <p:nvPr>
            <p:ph type="title"/>
          </p:nvPr>
        </p:nvSpPr>
        <p:spPr>
          <a:xfrm>
            <a:off x="1207849" y="855500"/>
            <a:ext cx="4381293" cy="35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Test Plan and maintainance</a:t>
            </a:r>
            <a:endParaRPr sz="3000" dirty="0"/>
          </a:p>
        </p:txBody>
      </p:sp>
      <p:sp>
        <p:nvSpPr>
          <p:cNvPr id="285" name="Google Shape;285;p21"/>
          <p:cNvSpPr txBox="1">
            <a:spLocks noGrp="1"/>
          </p:cNvSpPr>
          <p:nvPr>
            <p:ph type="body" idx="1"/>
          </p:nvPr>
        </p:nvSpPr>
        <p:spPr>
          <a:xfrm>
            <a:off x="557561" y="1660648"/>
            <a:ext cx="4117181" cy="31278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algn="just">
              <a:spcAft>
                <a:spcPts val="600"/>
              </a:spcAft>
            </a:pPr>
            <a:r>
              <a:rPr lang="en-GB" sz="2000" dirty="0"/>
              <a:t>This network is designed to provide more cost effectiveness and redundancy.</a:t>
            </a:r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None/>
            </a:pPr>
            <a:endParaRPr lang="en-GB" sz="2000" dirty="0"/>
          </a:p>
          <a:p>
            <a:pPr marL="342900" algn="just">
              <a:spcAft>
                <a:spcPts val="600"/>
              </a:spcAft>
            </a:pPr>
            <a:r>
              <a:rPr lang="en-GB" sz="2000" dirty="0"/>
              <a:t>The use of 4 routers reduces cost and helps load balancing. </a:t>
            </a:r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None/>
            </a:pPr>
            <a:endParaRPr lang="en-GB" sz="2000" dirty="0"/>
          </a:p>
          <a:p>
            <a:pPr marL="342900" algn="just">
              <a:spcAft>
                <a:spcPts val="600"/>
              </a:spcAft>
            </a:pPr>
            <a:r>
              <a:rPr lang="en-GB" sz="2000" dirty="0"/>
              <a:t>It also reduces the risk of network failure.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286" name="Google Shape;286;p2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87" name="Google Shape;287;p2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421" y="1563144"/>
            <a:ext cx="4209600" cy="2786636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Maintainance Shedule</a:t>
            </a:r>
            <a:endParaRPr dirty="0"/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07774" y="1430150"/>
            <a:ext cx="6728476" cy="3265800"/>
          </a:xfrm>
        </p:spPr>
        <p:txBody>
          <a:bodyPr/>
          <a:lstStyle/>
          <a:p>
            <a:r>
              <a:rPr lang="en-GB" sz="1800" dirty="0"/>
              <a:t>Software updates will be checked for the system components on a weekly schedule.</a:t>
            </a:r>
          </a:p>
          <a:p>
            <a:pPr marL="101600" indent="0">
              <a:buNone/>
            </a:pPr>
            <a:endParaRPr lang="en-GB" sz="1800" dirty="0"/>
          </a:p>
          <a:p>
            <a:r>
              <a:rPr lang="en-GB" sz="1800" dirty="0"/>
              <a:t>The hardware components such as computers and printers will be checked monthly and routers, servers and switches will be checked weekly.</a:t>
            </a:r>
          </a:p>
          <a:p>
            <a:pPr marL="101600" indent="0">
              <a:buNone/>
            </a:pPr>
            <a:endParaRPr lang="en-GB" sz="1800" dirty="0"/>
          </a:p>
          <a:p>
            <a:r>
              <a:rPr lang="en-GB" sz="1800" dirty="0"/>
              <a:t>Documentation of the network should be done weekly.</a:t>
            </a:r>
          </a:p>
          <a:p>
            <a:pPr marL="101600" indent="0">
              <a:buNone/>
            </a:pPr>
            <a:endParaRPr lang="en-GB" sz="1800" dirty="0"/>
          </a:p>
          <a:p>
            <a:r>
              <a:rPr lang="en-GB" sz="1800" dirty="0"/>
              <a:t>Security checks should be done weekly.</a:t>
            </a:r>
          </a:p>
          <a:p>
            <a:pPr marL="101600" indent="0">
              <a:buNone/>
            </a:pPr>
            <a:r>
              <a:rPr lang="en-GB" sz="1800" dirty="0"/>
              <a:t>.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2460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78776-65B3-4C2B-8156-70E9BC1B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3925" y="647767"/>
            <a:ext cx="6634200" cy="608400"/>
          </a:xfrm>
        </p:spPr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0044B-BD7E-4D0C-AD17-82525C0C2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3925" y="1672298"/>
            <a:ext cx="6634200" cy="386400"/>
          </a:xfrm>
        </p:spPr>
        <p:txBody>
          <a:bodyPr/>
          <a:lstStyle/>
          <a:p>
            <a:r>
              <a:rPr lang="en-US" sz="2800" b="1" dirty="0"/>
              <a:t>ID Number		  Name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E05C7-2D84-4CAF-8115-8A9E7BECD0BE}"/>
              </a:ext>
            </a:extLst>
          </p:cNvPr>
          <p:cNvSpPr txBox="1"/>
          <p:nvPr/>
        </p:nvSpPr>
        <p:spPr>
          <a:xfrm>
            <a:off x="1728688" y="2340917"/>
            <a:ext cx="6729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803525" algn="l"/>
              </a:tabLst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Inria Sans Light" panose="020B0604020202020204" charset="0"/>
              </a:rPr>
              <a:t>IT19360874</a:t>
            </a:r>
            <a:r>
              <a:rPr lang="en-US" sz="2400" b="1" dirty="0">
                <a:latin typeface="Inria Sans Light" panose="020B0604020202020204" charset="0"/>
              </a:rPr>
              <a:t>               </a:t>
            </a:r>
            <a:r>
              <a:rPr lang="nn-NO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Inria Sans Light" panose="020B0604020202020204" charset="0"/>
              </a:rPr>
              <a:t>Perera H.A.K.D</a:t>
            </a: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  <a:latin typeface="Inria Sans Ligh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A6EDE-E5B5-42F7-A464-6E2D9A59AE70}"/>
              </a:ext>
            </a:extLst>
          </p:cNvPr>
          <p:cNvSpPr txBox="1"/>
          <p:nvPr/>
        </p:nvSpPr>
        <p:spPr>
          <a:xfrm>
            <a:off x="1728688" y="2802582"/>
            <a:ext cx="6225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Inria Sans Light" panose="020B0604020202020204" charset="0"/>
              </a:rPr>
              <a:t>IT19206738               Jayasekera P.Y.R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A41CA-D29F-40C8-AAFF-8B78F51F825B}"/>
              </a:ext>
            </a:extLst>
          </p:cNvPr>
          <p:cNvSpPr txBox="1"/>
          <p:nvPr/>
        </p:nvSpPr>
        <p:spPr>
          <a:xfrm>
            <a:off x="1728688" y="3279487"/>
            <a:ext cx="612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Inria Sans Light" panose="020B0604020202020204" charset="0"/>
              </a:rPr>
              <a:t>IT19082066</a:t>
            </a:r>
            <a:r>
              <a:rPr lang="en-US" sz="2400" b="1" dirty="0">
                <a:latin typeface="Inria Sans Light" panose="020B0604020202020204" charset="0"/>
              </a:rPr>
              <a:t>              </a:t>
            </a: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Inria Sans Light" panose="020B0604020202020204" charset="0"/>
              </a:rPr>
              <a:t>Kasthuriarachchi S.D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CAB12-5382-4D57-B85D-C1CD20706427}"/>
              </a:ext>
            </a:extLst>
          </p:cNvPr>
          <p:cNvSpPr txBox="1"/>
          <p:nvPr/>
        </p:nvSpPr>
        <p:spPr>
          <a:xfrm>
            <a:off x="1728688" y="3756392"/>
            <a:ext cx="612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Inria Sans Light" panose="020B0604020202020204" charset="0"/>
              </a:rPr>
              <a:t>IT19206288               Liyanage R.S.H</a:t>
            </a:r>
          </a:p>
        </p:txBody>
      </p:sp>
    </p:spTree>
    <p:extLst>
      <p:ext uri="{BB962C8B-B14F-4D97-AF65-F5344CB8AC3E}">
        <p14:creationId xmlns:p14="http://schemas.microsoft.com/office/powerpoint/2010/main" val="1561460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9DF7F-4847-408B-8E92-4331EA22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Maintainance Shedule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8C413-601A-43BC-8600-E1804E7A1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773" y="1430150"/>
            <a:ext cx="6728399" cy="3265800"/>
          </a:xfrm>
        </p:spPr>
        <p:txBody>
          <a:bodyPr/>
          <a:lstStyle/>
          <a:p>
            <a:r>
              <a:rPr lang="en-GB" sz="2000" dirty="0"/>
              <a:t>The system is intended to be used for at least one year before upgrading or enhancing.</a:t>
            </a:r>
          </a:p>
          <a:p>
            <a:endParaRPr lang="en-GB" dirty="0"/>
          </a:p>
          <a:p>
            <a:r>
              <a:rPr lang="en-US" dirty="0"/>
              <a:t>The IP addresses for all the floors are configured using DHCP.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9892D-94A9-4DB1-8DF9-0264BBCA8D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1675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85D5-1248-4BDA-8962-C9FAE2B1D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593" y="279334"/>
            <a:ext cx="6728400" cy="351300"/>
          </a:xfrm>
        </p:spPr>
        <p:txBody>
          <a:bodyPr/>
          <a:lstStyle/>
          <a:p>
            <a:r>
              <a:rPr lang="en" dirty="0"/>
              <a:t>Maintainance Shedule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114D9-A617-4FE6-839B-667894AECB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A0834F-4C3A-4BF8-BEDA-3A7BBF666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93" y="876307"/>
            <a:ext cx="6634661" cy="3569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E763B0-4731-4FC2-B318-DF84275EE9BB}"/>
              </a:ext>
            </a:extLst>
          </p:cNvPr>
          <p:cNvSpPr txBox="1"/>
          <p:nvPr/>
        </p:nvSpPr>
        <p:spPr>
          <a:xfrm>
            <a:off x="1977482" y="4537404"/>
            <a:ext cx="3754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Using DHCP to configure PC0 of 2</a:t>
            </a:r>
            <a:r>
              <a:rPr lang="en-US" baseline="30000" dirty="0">
                <a:solidFill>
                  <a:schemeClr val="tx1"/>
                </a:solidFill>
              </a:rPr>
              <a:t>nd</a:t>
            </a:r>
            <a:r>
              <a:rPr lang="en-US" dirty="0">
                <a:solidFill>
                  <a:schemeClr val="tx1"/>
                </a:solidFill>
              </a:rPr>
              <a:t> floor</a:t>
            </a:r>
          </a:p>
        </p:txBody>
      </p:sp>
    </p:spTree>
    <p:extLst>
      <p:ext uri="{BB962C8B-B14F-4D97-AF65-F5344CB8AC3E}">
        <p14:creationId xmlns:p14="http://schemas.microsoft.com/office/powerpoint/2010/main" val="770641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Security </a:t>
            </a:r>
            <a:endParaRPr dirty="0"/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07774" y="1430150"/>
            <a:ext cx="6728476" cy="3265800"/>
          </a:xfrm>
        </p:spPr>
        <p:txBody>
          <a:bodyPr/>
          <a:lstStyle/>
          <a:p>
            <a:r>
              <a:rPr lang="en-GB" sz="1800" dirty="0"/>
              <a:t>Port security is enabled on all Switches. </a:t>
            </a:r>
            <a:r>
              <a:rPr lang="en-US" sz="1800" dirty="0"/>
              <a:t>All ports which devices are not connected are disables in the first, second and third floors.</a:t>
            </a:r>
            <a:endParaRPr lang="en-GB" sz="1800" dirty="0"/>
          </a:p>
          <a:p>
            <a:pPr marL="101600" indent="0">
              <a:buNone/>
            </a:pPr>
            <a:endParaRPr lang="en-GB" sz="1800" dirty="0"/>
          </a:p>
          <a:p>
            <a:r>
              <a:rPr lang="en-GB" sz="1800" dirty="0"/>
              <a:t>Virus guards are installed on all PCs of the network.</a:t>
            </a:r>
          </a:p>
          <a:p>
            <a:endParaRPr lang="en-GB" sz="1800" dirty="0"/>
          </a:p>
          <a:p>
            <a:r>
              <a:rPr lang="en-GB" sz="1800" dirty="0"/>
              <a:t>All Switches and Routers are protected with console line and privilege mode passwords. </a:t>
            </a:r>
          </a:p>
          <a:p>
            <a:endParaRPr lang="en-GB" sz="1800" dirty="0"/>
          </a:p>
          <a:p>
            <a:r>
              <a:rPr lang="en-GB" sz="1800" dirty="0"/>
              <a:t>The passwords are encrypted.</a:t>
            </a:r>
          </a:p>
          <a:p>
            <a:endParaRPr lang="en-GB" sz="1800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763771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4710D-A96A-4A37-A9EA-A669E200F6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578C208-48C6-4EC7-BDEA-83C754C1B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790" y="355050"/>
            <a:ext cx="6728400" cy="351300"/>
          </a:xfrm>
        </p:spPr>
        <p:txBody>
          <a:bodyPr/>
          <a:lstStyle/>
          <a:p>
            <a:r>
              <a:rPr lang="en-GB" dirty="0"/>
              <a:t>Port security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A3C26C-BE0D-46D7-8316-4A3A938BA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898" y="871569"/>
            <a:ext cx="4595258" cy="391688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F7B3D4-D63F-4959-83DE-151774429E71}"/>
              </a:ext>
            </a:extLst>
          </p:cNvPr>
          <p:cNvSpPr txBox="1"/>
          <p:nvPr/>
        </p:nvSpPr>
        <p:spPr>
          <a:xfrm>
            <a:off x="813790" y="1382753"/>
            <a:ext cx="286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</a:rPr>
              <a:t>Disabling(shutting-down) all the un-used ports.</a:t>
            </a:r>
          </a:p>
        </p:txBody>
      </p:sp>
    </p:spTree>
    <p:extLst>
      <p:ext uri="{BB962C8B-B14F-4D97-AF65-F5344CB8AC3E}">
        <p14:creationId xmlns:p14="http://schemas.microsoft.com/office/powerpoint/2010/main" val="3575477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D272C-997A-44F5-A37C-B9FB922477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04B5AC8-A92C-4437-A8C9-DA1479BE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00" y="731569"/>
            <a:ext cx="6728400" cy="351300"/>
          </a:xfrm>
        </p:spPr>
        <p:txBody>
          <a:bodyPr/>
          <a:lstStyle/>
          <a:p>
            <a:r>
              <a:rPr lang="en-US" dirty="0"/>
              <a:t>Line Console Password and Enable Password</a:t>
            </a:r>
            <a:endParaRPr lang="en-GB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63D296F-F50D-4817-AF0A-0D4672EE7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59" y="1172040"/>
            <a:ext cx="4625741" cy="35568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18748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1B889-53CB-4795-81EF-863A0953A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283195A-8264-460C-B7BB-617B2288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00" y="495826"/>
            <a:ext cx="6728400" cy="351300"/>
          </a:xfrm>
        </p:spPr>
        <p:txBody>
          <a:bodyPr/>
          <a:lstStyle/>
          <a:p>
            <a:r>
              <a:rPr lang="en-GB" dirty="0"/>
              <a:t>Password Encrypt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D031B1-1584-4ED7-9A0C-6FD583550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49" y="964987"/>
            <a:ext cx="4595258" cy="393831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8923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4"/>
          <p:cNvSpPr txBox="1">
            <a:spLocks noGrp="1"/>
          </p:cNvSpPr>
          <p:nvPr>
            <p:ph type="ctrTitle" idx="4294967295"/>
          </p:nvPr>
        </p:nvSpPr>
        <p:spPr>
          <a:xfrm>
            <a:off x="1207775" y="1402494"/>
            <a:ext cx="3271200" cy="155963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THANK you!</a:t>
            </a:r>
            <a:endParaRPr sz="6800" dirty="0"/>
          </a:p>
        </p:txBody>
      </p:sp>
      <p:sp>
        <p:nvSpPr>
          <p:cNvPr id="446" name="Google Shape;446;p34"/>
          <p:cNvSpPr txBox="1">
            <a:spLocks noGrp="1"/>
          </p:cNvSpPr>
          <p:nvPr>
            <p:ph type="subTitle" idx="4294967295"/>
          </p:nvPr>
        </p:nvSpPr>
        <p:spPr>
          <a:xfrm>
            <a:off x="1207775" y="2962130"/>
            <a:ext cx="3271200" cy="16236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</a:rPr>
              <a:t>ANY QUESTIONS?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447" name="Google Shape;447;p3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448" name="Google Shape;448;p34"/>
          <p:cNvGrpSpPr/>
          <p:nvPr/>
        </p:nvGrpSpPr>
        <p:grpSpPr>
          <a:xfrm rot="10800000">
            <a:off x="5014102" y="1109741"/>
            <a:ext cx="4122748" cy="2955434"/>
            <a:chOff x="291713" y="847485"/>
            <a:chExt cx="489987" cy="351315"/>
          </a:xfrm>
        </p:grpSpPr>
        <p:sp>
          <p:nvSpPr>
            <p:cNvPr id="449" name="Google Shape;449;p34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34"/>
          <p:cNvGrpSpPr/>
          <p:nvPr/>
        </p:nvGrpSpPr>
        <p:grpSpPr>
          <a:xfrm>
            <a:off x="5781655" y="2060399"/>
            <a:ext cx="958428" cy="901731"/>
            <a:chOff x="5972700" y="2330200"/>
            <a:chExt cx="411625" cy="387275"/>
          </a:xfrm>
        </p:grpSpPr>
        <p:sp>
          <p:nvSpPr>
            <p:cNvPr id="452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207775" y="380144"/>
            <a:ext cx="3271200" cy="65754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Introduction</a:t>
            </a:r>
            <a:endParaRPr sz="4400"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1207775" y="1366462"/>
            <a:ext cx="4093690" cy="27269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4"/>
                </a:solidFill>
              </a:rPr>
              <a:t>T</a:t>
            </a:r>
            <a:r>
              <a:rPr lang="en" b="1" dirty="0">
                <a:solidFill>
                  <a:schemeClr val="accent4"/>
                </a:solidFill>
              </a:rPr>
              <a:t>his presentaion includes steps taken to design and impliment a network for  local education Institute and the proper maintainance plan for the network.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7991" y="1254404"/>
            <a:ext cx="3413484" cy="29511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Design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b="1" dirty="0"/>
              <a:t>Blueprint of the Network</a:t>
            </a:r>
            <a:endParaRPr b="1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380812" y="152400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Ground Floor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07" y="666014"/>
            <a:ext cx="7607477" cy="43250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449568" y="237893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First Floor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79" y="865214"/>
            <a:ext cx="8282987" cy="38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9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352924" y="247167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Second Floor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79" y="851505"/>
            <a:ext cx="8209425" cy="386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218229" y="27121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Third Floor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9" y="851250"/>
            <a:ext cx="8348127" cy="39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54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462390" y="370705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Blueprint of the Network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780B098-35E8-4266-AC5A-CFBA81249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1" y="878683"/>
            <a:ext cx="8403004" cy="37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83519"/>
      </p:ext>
    </p:extLst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527</Words>
  <Application>Microsoft Office PowerPoint</Application>
  <PresentationFormat>On-screen Show (16:9)</PresentationFormat>
  <Paragraphs>114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Saira Semi Condensed</vt:lpstr>
      <vt:lpstr>Inria Sans Light</vt:lpstr>
      <vt:lpstr>Saira SemiCondensed Medium</vt:lpstr>
      <vt:lpstr>Wingdings</vt:lpstr>
      <vt:lpstr>Titillium Web</vt:lpstr>
      <vt:lpstr>Gurney template</vt:lpstr>
      <vt:lpstr>Advanced Internetworking</vt:lpstr>
      <vt:lpstr>Group Members</vt:lpstr>
      <vt:lpstr>Introduction</vt:lpstr>
      <vt:lpstr>Network Design</vt:lpstr>
      <vt:lpstr>Ground Floor</vt:lpstr>
      <vt:lpstr>First Floor</vt:lpstr>
      <vt:lpstr>Second Floor</vt:lpstr>
      <vt:lpstr>Third Floor</vt:lpstr>
      <vt:lpstr>Blueprint of the Network</vt:lpstr>
      <vt:lpstr>Packet tracer Design</vt:lpstr>
      <vt:lpstr>Devices Used</vt:lpstr>
      <vt:lpstr>Routing Protocol</vt:lpstr>
      <vt:lpstr>Comparing RIPv1 and RIPv2</vt:lpstr>
      <vt:lpstr>Network Verification</vt:lpstr>
      <vt:lpstr>Network Verification</vt:lpstr>
      <vt:lpstr>Network Verification</vt:lpstr>
      <vt:lpstr>Network Verification</vt:lpstr>
      <vt:lpstr>Test Plan and maintainance</vt:lpstr>
      <vt:lpstr>Maintainance Shedule</vt:lpstr>
      <vt:lpstr>Maintainance Shedule</vt:lpstr>
      <vt:lpstr>Maintainance Shedule</vt:lpstr>
      <vt:lpstr>Security </vt:lpstr>
      <vt:lpstr>Port security</vt:lpstr>
      <vt:lpstr>Line Console Password and Enable Password</vt:lpstr>
      <vt:lpstr>Password Encrypt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hp</dc:creator>
  <cp:lastModifiedBy>Kasthuriarachchi S. D. it19082066</cp:lastModifiedBy>
  <cp:revision>61</cp:revision>
  <dcterms:modified xsi:type="dcterms:W3CDTF">2020-10-22T14:41:23Z</dcterms:modified>
</cp:coreProperties>
</file>